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9" r:id="rId5"/>
    <p:sldId id="281" r:id="rId6"/>
    <p:sldId id="282" r:id="rId7"/>
    <p:sldId id="283" r:id="rId8"/>
    <p:sldId id="284" r:id="rId9"/>
    <p:sldId id="291" r:id="rId10"/>
    <p:sldId id="290" r:id="rId11"/>
    <p:sldId id="285" r:id="rId12"/>
    <p:sldId id="286" r:id="rId13"/>
    <p:sldId id="287" r:id="rId14"/>
    <p:sldId id="288" r:id="rId15"/>
  </p:sldIdLst>
  <p:sldSz cx="12192000" cy="6858000"/>
  <p:notesSz cx="6807200" cy="9939338"/>
  <p:custDataLst>
    <p:tags r:id="rId1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06/02/2026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g"/><Relationship Id="rId5" Type="http://schemas.openxmlformats.org/officeDocument/2006/relationships/image" Target="../media/image34.jpg"/><Relationship Id="rId4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7" y="1948441"/>
            <a:ext cx="7508783" cy="660972"/>
          </a:xfrm>
        </p:spPr>
        <p:txBody>
          <a:bodyPr>
            <a:normAutofit/>
          </a:bodyPr>
          <a:lstStyle/>
          <a:p>
            <a:r>
              <a:rPr lang="fr-FR" sz="2400" dirty="0"/>
              <a:t>Micrographies comparatives sur Coke :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C78FB9-0E54-AE2C-8E1E-2967F229B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426" y="2815161"/>
            <a:ext cx="3469593" cy="1655762"/>
          </a:xfrm>
        </p:spPr>
        <p:txBody>
          <a:bodyPr>
            <a:normAutofit fontScale="47500" lnSpcReduction="20000"/>
          </a:bodyPr>
          <a:lstStyle/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MUCO </a:t>
            </a:r>
            <a:r>
              <a:rPr lang="fr-FR" sz="2000" dirty="0" err="1">
                <a:solidFill>
                  <a:srgbClr val="7030A0"/>
                </a:solidFill>
              </a:rPr>
              <a:t>Cyclam</a:t>
            </a:r>
            <a:endParaRPr lang="fr-FR" sz="2000" dirty="0">
              <a:solidFill>
                <a:srgbClr val="7030A0"/>
              </a:solidFill>
            </a:endParaRP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FC 250      	</a:t>
            </a:r>
            <a:r>
              <a:rPr lang="fr-FR" sz="2000" dirty="0" err="1">
                <a:solidFill>
                  <a:srgbClr val="7030A0"/>
                </a:solidFill>
              </a:rPr>
              <a:t>ref</a:t>
            </a:r>
            <a:r>
              <a:rPr lang="fr-FR" sz="2000" dirty="0">
                <a:solidFill>
                  <a:srgbClr val="7030A0"/>
                </a:solidFill>
              </a:rPr>
              <a:t> 6600733</a:t>
            </a: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PDS 1183 	</a:t>
            </a:r>
            <a:r>
              <a:rPr lang="fr-FR" sz="2000" dirty="0" err="1">
                <a:solidFill>
                  <a:srgbClr val="7030A0"/>
                </a:solidFill>
              </a:rPr>
              <a:t>ref</a:t>
            </a:r>
            <a:r>
              <a:rPr lang="fr-FR" sz="2000" dirty="0">
                <a:solidFill>
                  <a:srgbClr val="7030A0"/>
                </a:solidFill>
              </a:rPr>
              <a:t> 6600433</a:t>
            </a: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CBH LPCS60 	</a:t>
            </a:r>
            <a:r>
              <a:rPr lang="fr-FR" sz="2000" dirty="0" err="1">
                <a:solidFill>
                  <a:srgbClr val="7030A0"/>
                </a:solidFill>
              </a:rPr>
              <a:t>ref</a:t>
            </a:r>
            <a:r>
              <a:rPr lang="fr-FR" sz="2000" dirty="0">
                <a:solidFill>
                  <a:srgbClr val="7030A0"/>
                </a:solidFill>
              </a:rPr>
              <a:t> 6600133</a:t>
            </a: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Coke micronisé 	( V679 )</a:t>
            </a: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MUCO 0-75µm 	( V680 )</a:t>
            </a:r>
          </a:p>
          <a:p>
            <a:pPr marL="457200" indent="-457200" algn="l">
              <a:buFontTx/>
              <a:buChar char="-"/>
            </a:pPr>
            <a:r>
              <a:rPr lang="fr-FR" sz="2000" dirty="0">
                <a:solidFill>
                  <a:srgbClr val="7030A0"/>
                </a:solidFill>
              </a:rPr>
              <a:t>CARBOLEG FCB97 	( V681 )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– 02/02/2026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E61D-BD2F-AFB4-EDE0-6C9930B03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B7BE72F-7C36-37C6-F1E6-B6445DFEE481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MUCO 0-75 µm ( V680 )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88D8518-4C0B-D83E-91A0-E743509E4909}"/>
              </a:ext>
            </a:extLst>
          </p:cNvPr>
          <p:cNvSpPr txBox="1"/>
          <p:nvPr/>
        </p:nvSpPr>
        <p:spPr>
          <a:xfrm>
            <a:off x="700155" y="79779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0CD9A9-1883-1206-1242-263EA5D244B7}"/>
              </a:ext>
            </a:extLst>
          </p:cNvPr>
          <p:cNvSpPr txBox="1"/>
          <p:nvPr/>
        </p:nvSpPr>
        <p:spPr>
          <a:xfrm>
            <a:off x="1843155" y="3817574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pic>
        <p:nvPicPr>
          <p:cNvPr id="4" name="Image 3" descr="Une image contenant sol, gravier, Galet, Éboulis&#10;&#10;Description générée automatiquement">
            <a:extLst>
              <a:ext uri="{FF2B5EF4-FFF2-40B4-BE49-F238E27FC236}">
                <a16:creationId xmlns:a16="http://schemas.microsoft.com/office/drawing/2014/main" id="{BAF74C77-E018-788F-8F13-D8BC5A4F6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797792"/>
            <a:ext cx="3901440" cy="2926080"/>
          </a:xfrm>
          <a:prstGeom prst="rect">
            <a:avLst/>
          </a:prstGeom>
        </p:spPr>
      </p:pic>
      <p:pic>
        <p:nvPicPr>
          <p:cNvPr id="9" name="Image 8" descr="Une image contenant sol, plein air&#10;&#10;Description générée automatiquement">
            <a:extLst>
              <a:ext uri="{FF2B5EF4-FFF2-40B4-BE49-F238E27FC236}">
                <a16:creationId xmlns:a16="http://schemas.microsoft.com/office/drawing/2014/main" id="{A869B958-58FD-87DD-1C0F-98894630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3817574"/>
            <a:ext cx="3901440" cy="2926080"/>
          </a:xfrm>
          <a:prstGeom prst="rect">
            <a:avLst/>
          </a:prstGeom>
        </p:spPr>
      </p:pic>
      <p:pic>
        <p:nvPicPr>
          <p:cNvPr id="13" name="Image 12" descr="Une image contenant sol, outil, plein air&#10;&#10;Description générée automatiquement">
            <a:extLst>
              <a:ext uri="{FF2B5EF4-FFF2-40B4-BE49-F238E27FC236}">
                <a16:creationId xmlns:a16="http://schemas.microsoft.com/office/drawing/2014/main" id="{4756FF2D-A59A-A7E1-3BDF-C235B6479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8" y="3817574"/>
            <a:ext cx="3901440" cy="29260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1A4F363-68F8-2D05-62DC-2E087D192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38" y="797792"/>
            <a:ext cx="3901440" cy="29260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7B51DEE-138C-744E-4AC6-1E6109119003}"/>
              </a:ext>
            </a:extLst>
          </p:cNvPr>
          <p:cNvSpPr txBox="1"/>
          <p:nvPr/>
        </p:nvSpPr>
        <p:spPr>
          <a:xfrm>
            <a:off x="7238558" y="539760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070B4B6-784B-33B0-D9E1-145414E7D831}"/>
              </a:ext>
            </a:extLst>
          </p:cNvPr>
          <p:cNvSpPr/>
          <p:nvPr/>
        </p:nvSpPr>
        <p:spPr>
          <a:xfrm>
            <a:off x="4541520" y="4470400"/>
            <a:ext cx="1178560" cy="99568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665EE67-CDC5-0319-ECEF-5E61DE7C2B22}"/>
              </a:ext>
            </a:extLst>
          </p:cNvPr>
          <p:cNvCxnSpPr/>
          <p:nvPr/>
        </p:nvCxnSpPr>
        <p:spPr>
          <a:xfrm>
            <a:off x="2631440" y="1595120"/>
            <a:ext cx="1991360" cy="287528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DDE9F9A-8C24-08C4-915D-64EBC39174EA}"/>
              </a:ext>
            </a:extLst>
          </p:cNvPr>
          <p:cNvSpPr txBox="1"/>
          <p:nvPr/>
        </p:nvSpPr>
        <p:spPr>
          <a:xfrm>
            <a:off x="5720080" y="2045388"/>
            <a:ext cx="120904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Particules métalliques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4244402-53AE-BBDC-E1F1-CF1F05A52119}"/>
              </a:ext>
            </a:extLst>
          </p:cNvPr>
          <p:cNvSpPr/>
          <p:nvPr/>
        </p:nvSpPr>
        <p:spPr>
          <a:xfrm>
            <a:off x="7488361" y="1687163"/>
            <a:ext cx="661283" cy="650240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0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78C87-9442-1D42-4FE5-8D5A0CD5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89F23C8-3AE0-3F63-558B-6ABAB4335747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CARBOLEG FCB97( V681 )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0E6E8D5-9E9B-C40A-7270-BD38B10B4C39}"/>
              </a:ext>
            </a:extLst>
          </p:cNvPr>
          <p:cNvSpPr txBox="1"/>
          <p:nvPr/>
        </p:nvSpPr>
        <p:spPr>
          <a:xfrm>
            <a:off x="-30480" y="54892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048BFE6-FF4A-ABED-7999-A55D117B3C5E}"/>
              </a:ext>
            </a:extLst>
          </p:cNvPr>
          <p:cNvSpPr txBox="1"/>
          <p:nvPr/>
        </p:nvSpPr>
        <p:spPr>
          <a:xfrm>
            <a:off x="3982720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96A79E5-421A-FE01-DCE9-5897CD9395E2}"/>
              </a:ext>
            </a:extLst>
          </p:cNvPr>
          <p:cNvSpPr txBox="1"/>
          <p:nvPr/>
        </p:nvSpPr>
        <p:spPr>
          <a:xfrm>
            <a:off x="7976483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pic>
        <p:nvPicPr>
          <p:cNvPr id="4" name="Image 3" descr="Une image contenant plein air, sol, feuille&#10;&#10;Le contenu généré par l’IA peut être incorrect.">
            <a:extLst>
              <a:ext uri="{FF2B5EF4-FFF2-40B4-BE49-F238E27FC236}">
                <a16:creationId xmlns:a16="http://schemas.microsoft.com/office/drawing/2014/main" id="{11D10711-84C9-39C3-4FB6-CE9BA16A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3817574"/>
            <a:ext cx="3901440" cy="2926080"/>
          </a:xfrm>
          <a:prstGeom prst="rect">
            <a:avLst/>
          </a:prstGeom>
        </p:spPr>
      </p:pic>
      <p:pic>
        <p:nvPicPr>
          <p:cNvPr id="9" name="Image 8" descr="Une image contenant mélange, plein air, sol, feuille&#10;&#10;Le contenu généré par l’IA peut être incorrect.">
            <a:extLst>
              <a:ext uri="{FF2B5EF4-FFF2-40B4-BE49-F238E27FC236}">
                <a16:creationId xmlns:a16="http://schemas.microsoft.com/office/drawing/2014/main" id="{4D8B4221-978D-AFCB-C7AF-8B07C8D0E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43" y="3817574"/>
            <a:ext cx="3901440" cy="2926080"/>
          </a:xfrm>
          <a:prstGeom prst="rect">
            <a:avLst/>
          </a:prstGeom>
        </p:spPr>
      </p:pic>
      <p:pic>
        <p:nvPicPr>
          <p:cNvPr id="13" name="Image 12" descr="Une image contenant peinture, art&#10;&#10;Le contenu généré par l’IA peut être incorrect.">
            <a:extLst>
              <a:ext uri="{FF2B5EF4-FFF2-40B4-BE49-F238E27FC236}">
                <a16:creationId xmlns:a16="http://schemas.microsoft.com/office/drawing/2014/main" id="{E56D0854-E77A-0DC9-B05F-88014472F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43" y="3817574"/>
            <a:ext cx="3901440" cy="2926080"/>
          </a:xfrm>
          <a:prstGeom prst="rect">
            <a:avLst/>
          </a:prstGeom>
        </p:spPr>
      </p:pic>
      <p:pic>
        <p:nvPicPr>
          <p:cNvPr id="16" name="Image 15" descr="Une image contenant sol&#10;&#10;Le contenu généré par l’IA peut être incorrect.">
            <a:extLst>
              <a:ext uri="{FF2B5EF4-FFF2-40B4-BE49-F238E27FC236}">
                <a16:creationId xmlns:a16="http://schemas.microsoft.com/office/drawing/2014/main" id="{DE06912A-E217-804F-7647-595430E00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29" y="815124"/>
            <a:ext cx="3901440" cy="2926080"/>
          </a:xfrm>
          <a:prstGeom prst="rect">
            <a:avLst/>
          </a:prstGeom>
        </p:spPr>
      </p:pic>
      <p:pic>
        <p:nvPicPr>
          <p:cNvPr id="19" name="Image 18" descr="Une image contenant sol, mélange, gravier, plein air&#10;&#10;Le contenu généré par l’IA peut être incorrect.">
            <a:extLst>
              <a:ext uri="{FF2B5EF4-FFF2-40B4-BE49-F238E27FC236}">
                <a16:creationId xmlns:a16="http://schemas.microsoft.com/office/drawing/2014/main" id="{E2294D33-AE3F-956C-7CC5-D51959BDE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80" y="825921"/>
            <a:ext cx="3901440" cy="2926080"/>
          </a:xfrm>
          <a:prstGeom prst="rect">
            <a:avLst/>
          </a:prstGeom>
        </p:spPr>
      </p:pic>
      <p:pic>
        <p:nvPicPr>
          <p:cNvPr id="21" name="Image 20" descr="Une image contenant sol, plein air, gravier, Galet&#10;&#10;Le contenu généré par l’IA peut être incorrect.">
            <a:extLst>
              <a:ext uri="{FF2B5EF4-FFF2-40B4-BE49-F238E27FC236}">
                <a16:creationId xmlns:a16="http://schemas.microsoft.com/office/drawing/2014/main" id="{9DC1FFB4-C2FF-3600-C055-39A04909A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825921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8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9DE2D9B-EC89-98DB-9243-4005A3963412}"/>
              </a:ext>
            </a:extLst>
          </p:cNvPr>
          <p:cNvSpPr txBox="1"/>
          <p:nvPr/>
        </p:nvSpPr>
        <p:spPr>
          <a:xfrm>
            <a:off x="273514" y="664311"/>
            <a:ext cx="111430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</a:rPr>
              <a:t>Coke MUCO </a:t>
            </a:r>
            <a:r>
              <a:rPr lang="fr-FR" sz="1200" u="sng" dirty="0" err="1">
                <a:solidFill>
                  <a:srgbClr val="0070C0"/>
                </a:solidFill>
              </a:rPr>
              <a:t>Cyclam</a:t>
            </a:r>
            <a:r>
              <a:rPr lang="fr-FR" sz="1200" u="sng" dirty="0">
                <a:solidFill>
                  <a:srgbClr val="0070C0"/>
                </a:solidFill>
              </a:rPr>
              <a:t> </a:t>
            </a:r>
            <a:r>
              <a:rPr lang="fr-FR" sz="1200" dirty="0">
                <a:solidFill>
                  <a:srgbClr val="0070C0"/>
                </a:solidFill>
              </a:rPr>
              <a:t>: 	Micrographie N° 8923</a:t>
            </a:r>
          </a:p>
          <a:p>
            <a:r>
              <a:rPr lang="fr-FR" sz="1200" dirty="0"/>
              <a:t>Majorité des grains &lt; 70µm.</a:t>
            </a:r>
          </a:p>
          <a:p>
            <a:r>
              <a:rPr lang="fr-FR" sz="1200" dirty="0"/>
              <a:t>Taille maxi 100 à 120 µm . Rares grains pouvant atteindre 150 à 180 µm.</a:t>
            </a:r>
          </a:p>
          <a:p>
            <a:endParaRPr lang="en-US" sz="1200" dirty="0"/>
          </a:p>
          <a:p>
            <a:r>
              <a:rPr lang="fr-FR" sz="1200" u="sng" dirty="0">
                <a:solidFill>
                  <a:srgbClr val="0070C0"/>
                </a:solidFill>
              </a:rPr>
              <a:t>Coke FC 250 – </a:t>
            </a:r>
            <a:r>
              <a:rPr lang="fr-FR" sz="1200" u="sng" dirty="0" err="1">
                <a:solidFill>
                  <a:srgbClr val="0070C0"/>
                </a:solidFill>
              </a:rPr>
              <a:t>Ref</a:t>
            </a:r>
            <a:r>
              <a:rPr lang="fr-FR" sz="1200" u="sng" dirty="0">
                <a:solidFill>
                  <a:srgbClr val="0070C0"/>
                </a:solidFill>
              </a:rPr>
              <a:t> 6600 733 </a:t>
            </a:r>
            <a:r>
              <a:rPr lang="fr-FR" sz="1200" dirty="0">
                <a:solidFill>
                  <a:srgbClr val="0070C0"/>
                </a:solidFill>
              </a:rPr>
              <a:t>: 	Micrographie N° 8965</a:t>
            </a:r>
          </a:p>
          <a:p>
            <a:r>
              <a:rPr lang="fr-FR" sz="1200" dirty="0"/>
              <a:t>Grains de Coke de forme irrégulière et très variable, de taille pouvant atteindre 300 à 400µm de taille maxi</a:t>
            </a:r>
          </a:p>
          <a:p>
            <a:r>
              <a:rPr lang="fr-FR" sz="1200" dirty="0"/>
              <a:t>Jusque 500µm de longueur pour les formes les plus allongées.</a:t>
            </a:r>
            <a:endParaRPr lang="en-US" sz="1200" dirty="0"/>
          </a:p>
          <a:p>
            <a:endParaRPr lang="en-US" sz="1200" dirty="0">
              <a:solidFill>
                <a:srgbClr val="00B0F0"/>
              </a:solidFill>
            </a:endParaRPr>
          </a:p>
          <a:p>
            <a:r>
              <a:rPr lang="fr-FR" sz="1200" u="sng" dirty="0">
                <a:solidFill>
                  <a:srgbClr val="0070C0"/>
                </a:solidFill>
              </a:rPr>
              <a:t>Coke PDS 1183 – </a:t>
            </a:r>
            <a:r>
              <a:rPr lang="fr-FR" sz="1200" u="sng" dirty="0" err="1">
                <a:solidFill>
                  <a:srgbClr val="0070C0"/>
                </a:solidFill>
              </a:rPr>
              <a:t>Ref</a:t>
            </a:r>
            <a:r>
              <a:rPr lang="fr-FR" sz="1200" u="sng" dirty="0">
                <a:solidFill>
                  <a:srgbClr val="0070C0"/>
                </a:solidFill>
              </a:rPr>
              <a:t> 6600 433 </a:t>
            </a:r>
            <a:r>
              <a:rPr lang="fr-FR" sz="1200" dirty="0">
                <a:solidFill>
                  <a:srgbClr val="0070C0"/>
                </a:solidFill>
              </a:rPr>
              <a:t>: 	Micrographie N° 8966</a:t>
            </a:r>
          </a:p>
          <a:p>
            <a:r>
              <a:rPr lang="en-US" sz="1200" dirty="0" err="1"/>
              <a:t>Majorité</a:t>
            </a:r>
            <a:r>
              <a:rPr lang="en-US" sz="1200" dirty="0"/>
              <a:t> des grains ≤ 40 µm, maxi 55µm.</a:t>
            </a:r>
          </a:p>
          <a:p>
            <a:endParaRPr lang="en-US" sz="1200" dirty="0"/>
          </a:p>
          <a:p>
            <a:r>
              <a:rPr lang="fr-FR" sz="1200" u="sng" dirty="0">
                <a:solidFill>
                  <a:srgbClr val="0070C0"/>
                </a:solidFill>
              </a:rPr>
              <a:t>Coke CBH LPCS60 – </a:t>
            </a:r>
            <a:r>
              <a:rPr lang="fr-FR" sz="1200" u="sng" dirty="0" err="1">
                <a:solidFill>
                  <a:srgbClr val="0070C0"/>
                </a:solidFill>
              </a:rPr>
              <a:t>Ref</a:t>
            </a:r>
            <a:r>
              <a:rPr lang="fr-FR" sz="1200" u="sng" dirty="0">
                <a:solidFill>
                  <a:srgbClr val="0070C0"/>
                </a:solidFill>
              </a:rPr>
              <a:t> 6600 133 </a:t>
            </a:r>
            <a:r>
              <a:rPr lang="fr-FR" sz="1200" dirty="0">
                <a:solidFill>
                  <a:srgbClr val="0070C0"/>
                </a:solidFill>
              </a:rPr>
              <a:t>: 	Micrographie N° 8712</a:t>
            </a:r>
          </a:p>
          <a:p>
            <a:r>
              <a:rPr lang="en-US" sz="1200" dirty="0" err="1"/>
              <a:t>Majorité</a:t>
            </a:r>
            <a:r>
              <a:rPr lang="en-US" sz="1200" dirty="0"/>
              <a:t> des grains ≤ 20 µm, grains </a:t>
            </a:r>
            <a:r>
              <a:rPr lang="en-US" sz="1200" dirty="0" err="1"/>
              <a:t>arrondis</a:t>
            </a:r>
            <a:r>
              <a:rPr lang="en-US" sz="1200" dirty="0"/>
              <a:t> pour la </a:t>
            </a:r>
            <a:r>
              <a:rPr lang="en-US" sz="1200" dirty="0" err="1"/>
              <a:t>plupart</a:t>
            </a:r>
            <a:r>
              <a:rPr lang="en-US" sz="1200" dirty="0"/>
              <a:t> , </a:t>
            </a:r>
            <a:r>
              <a:rPr lang="en-US" sz="1200" dirty="0" err="1"/>
              <a:t>rares</a:t>
            </a:r>
            <a:r>
              <a:rPr lang="en-US" sz="1200" dirty="0"/>
              <a:t> grains plus </a:t>
            </a:r>
            <a:r>
              <a:rPr lang="en-US" sz="1200" dirty="0" err="1"/>
              <a:t>allongés</a:t>
            </a:r>
            <a:r>
              <a:rPr lang="en-US" sz="1200" dirty="0"/>
              <a:t> </a:t>
            </a:r>
            <a:r>
              <a:rPr lang="en-US" sz="1200" dirty="0" err="1"/>
              <a:t>jusque</a:t>
            </a:r>
            <a:r>
              <a:rPr lang="en-US" sz="1200" dirty="0"/>
              <a:t> 40µm.</a:t>
            </a:r>
          </a:p>
          <a:p>
            <a:endParaRPr lang="en-US" sz="1200" dirty="0"/>
          </a:p>
          <a:p>
            <a:r>
              <a:rPr lang="fr-FR" sz="1200" u="sng" dirty="0">
                <a:solidFill>
                  <a:srgbClr val="0070C0"/>
                </a:solidFill>
              </a:rPr>
              <a:t>Coke micronisé ( V679 ) </a:t>
            </a:r>
            <a:r>
              <a:rPr lang="fr-FR" sz="1200" dirty="0">
                <a:solidFill>
                  <a:srgbClr val="0070C0"/>
                </a:solidFill>
              </a:rPr>
              <a:t>: 	Micrographie N° 8977</a:t>
            </a:r>
          </a:p>
          <a:p>
            <a:r>
              <a:rPr lang="fr-FR" sz="1200" dirty="0"/>
              <a:t>Grains de coke de forme variable, ± anguleux et arrondis, de taille &lt; 90µm en majorité.</a:t>
            </a:r>
          </a:p>
          <a:p>
            <a:r>
              <a:rPr lang="fr-FR" sz="1200" dirty="0"/>
              <a:t>Texture qui se rapproche d’un coke de brai de houille .</a:t>
            </a:r>
          </a:p>
          <a:p>
            <a:r>
              <a:rPr lang="fr-FR" sz="1200" dirty="0"/>
              <a:t>Présence de grains arrondis pouvant atteindre 150 à 290 µm de taille maxi.</a:t>
            </a:r>
          </a:p>
          <a:p>
            <a:r>
              <a:rPr lang="fr-FR" sz="1200" dirty="0"/>
              <a:t>Présence de fines &lt; 10µm comme pour le coke MUCO</a:t>
            </a:r>
          </a:p>
          <a:p>
            <a:r>
              <a:rPr lang="fr-FR" sz="1200" dirty="0"/>
              <a:t>Granulométrie dispersée mais qui reste la plus proche du Coke </a:t>
            </a:r>
            <a:r>
              <a:rPr lang="fr-FR" sz="1200" dirty="0" err="1"/>
              <a:t>Cyclam</a:t>
            </a:r>
            <a:r>
              <a:rPr lang="fr-FR" sz="1200" dirty="0"/>
              <a:t> comparée aux 2 autres cokes FC 250 et PDS 1183</a:t>
            </a:r>
          </a:p>
          <a:p>
            <a:endParaRPr lang="fr-FR" sz="1200" dirty="0"/>
          </a:p>
          <a:p>
            <a:r>
              <a:rPr lang="fr-FR" sz="1200" u="sng" dirty="0">
                <a:solidFill>
                  <a:srgbClr val="0070C0"/>
                </a:solidFill>
              </a:rPr>
              <a:t>Coke MUCO 0-75µm ( V680 ) </a:t>
            </a:r>
            <a:r>
              <a:rPr lang="fr-FR" sz="1200" dirty="0">
                <a:solidFill>
                  <a:srgbClr val="0070C0"/>
                </a:solidFill>
              </a:rPr>
              <a:t>: 	Micrographie N° 8998</a:t>
            </a:r>
          </a:p>
          <a:p>
            <a:r>
              <a:rPr lang="fr-FR" sz="1200" dirty="0"/>
              <a:t>Grains de coke de forme variable, de taille &lt; 70µm en majorité, maxi 180µm</a:t>
            </a:r>
          </a:p>
          <a:p>
            <a:r>
              <a:rPr lang="fr-FR" sz="1200" dirty="0"/>
              <a:t>Granulométrie dispersée. Présence de fines &lt; 10µm comme pour le coke MUCO</a:t>
            </a:r>
          </a:p>
          <a:p>
            <a:r>
              <a:rPr lang="fr-FR" sz="1200" dirty="0"/>
              <a:t>Faible % de grains vitreux jusque 100µm.</a:t>
            </a:r>
          </a:p>
          <a:p>
            <a:r>
              <a:rPr lang="fr-FR" sz="1200" dirty="0"/>
              <a:t>Rares particules métalliques jusque 55 à 120µm de taille maxi.</a:t>
            </a:r>
          </a:p>
          <a:p>
            <a:endParaRPr lang="fr-FR" sz="1200" dirty="0"/>
          </a:p>
          <a:p>
            <a:r>
              <a:rPr lang="fr-FR" sz="1200" u="sng" dirty="0">
                <a:solidFill>
                  <a:srgbClr val="0070C0"/>
                </a:solidFill>
              </a:rPr>
              <a:t>Coke CARBOLEG FCB 97 ( V681 ) </a:t>
            </a:r>
            <a:r>
              <a:rPr lang="fr-FR" sz="1200" dirty="0">
                <a:solidFill>
                  <a:srgbClr val="0070C0"/>
                </a:solidFill>
              </a:rPr>
              <a:t>: 	Micrographie N° 9015</a:t>
            </a:r>
          </a:p>
          <a:p>
            <a:r>
              <a:rPr lang="fr-FR" sz="1200" dirty="0"/>
              <a:t>Grains de coke de forme variable, de taille &lt; 70µm en majorité, jusque 85 à 100 µm de taille maxi. </a:t>
            </a:r>
          </a:p>
          <a:p>
            <a:r>
              <a:rPr lang="fr-FR" sz="1200" dirty="0"/>
              <a:t>Et jusque 145 µm de longueur pour les grains les plus allongés.</a:t>
            </a:r>
          </a:p>
          <a:p>
            <a:r>
              <a:rPr lang="fr-FR" sz="1200" dirty="0"/>
              <a:t>Présence de fines &lt; 10µm comme pour le coke MUCO</a:t>
            </a:r>
          </a:p>
          <a:p>
            <a:r>
              <a:rPr lang="fr-FR" sz="1200" dirty="0"/>
              <a:t>Se rapproche du coke MUCO du point de vue granulométrie.</a:t>
            </a:r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1228195" y="82947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Micrographies Coke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015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1228194" y="147303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MUCO </a:t>
            </a:r>
            <a:r>
              <a:rPr lang="fr-FR" sz="25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Cyclam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1D42DB1-EF42-7319-E8EB-B0E35397C3A9}"/>
              </a:ext>
            </a:extLst>
          </p:cNvPr>
          <p:cNvSpPr txBox="1"/>
          <p:nvPr/>
        </p:nvSpPr>
        <p:spPr>
          <a:xfrm>
            <a:off x="-131808" y="825921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pic>
        <p:nvPicPr>
          <p:cNvPr id="6" name="Image 5" descr="Une image contenant art&#10;&#10;Description générée automatiquement avec une confiance moyenne">
            <a:extLst>
              <a:ext uri="{FF2B5EF4-FFF2-40B4-BE49-F238E27FC236}">
                <a16:creationId xmlns:a16="http://schemas.microsoft.com/office/drawing/2014/main" id="{EACB45FA-254B-2B0E-469E-7BF42239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18" y="837270"/>
            <a:ext cx="3901440" cy="2926080"/>
          </a:xfrm>
          <a:prstGeom prst="rect">
            <a:avLst/>
          </a:prstGeom>
        </p:spPr>
      </p:pic>
      <p:pic>
        <p:nvPicPr>
          <p:cNvPr id="9" name="Image 8" descr="Une image contenant gravier, Galet, sol, rocher&#10;&#10;Description générée automatiquement">
            <a:extLst>
              <a:ext uri="{FF2B5EF4-FFF2-40B4-BE49-F238E27FC236}">
                <a16:creationId xmlns:a16="http://schemas.microsoft.com/office/drawing/2014/main" id="{7F3CC519-A6B5-92C6-66A4-4880A8D7D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79" y="837270"/>
            <a:ext cx="3901440" cy="2926080"/>
          </a:xfrm>
          <a:prstGeom prst="rect">
            <a:avLst/>
          </a:prstGeom>
        </p:spPr>
      </p:pic>
      <p:pic>
        <p:nvPicPr>
          <p:cNvPr id="12" name="Image 11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7A51E4EA-2C5A-CAA5-B7D4-A51A7416B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" y="837270"/>
            <a:ext cx="3901440" cy="2926080"/>
          </a:xfrm>
          <a:prstGeom prst="rect">
            <a:avLst/>
          </a:prstGeom>
        </p:spPr>
      </p:pic>
      <p:pic>
        <p:nvPicPr>
          <p:cNvPr id="15" name="Image 14" descr="Une image contenant sol&#10;&#10;Description générée automatiquement avec une confiance moyenne">
            <a:extLst>
              <a:ext uri="{FF2B5EF4-FFF2-40B4-BE49-F238E27FC236}">
                <a16:creationId xmlns:a16="http://schemas.microsoft.com/office/drawing/2014/main" id="{C8BF60E0-5095-2C17-EC52-7DFD32CDF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20" y="3848973"/>
            <a:ext cx="3901440" cy="2926080"/>
          </a:xfrm>
          <a:prstGeom prst="rect">
            <a:avLst/>
          </a:prstGeom>
        </p:spPr>
      </p:pic>
      <p:pic>
        <p:nvPicPr>
          <p:cNvPr id="21" name="Image 20" descr="Une image contenant gravier, Galet, sol, rocher&#10;&#10;Description générée automatiquement">
            <a:extLst>
              <a:ext uri="{FF2B5EF4-FFF2-40B4-BE49-F238E27FC236}">
                <a16:creationId xmlns:a16="http://schemas.microsoft.com/office/drawing/2014/main" id="{DDFB9D5D-E7AA-FDC3-8F4D-1D68A406B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79" y="3848973"/>
            <a:ext cx="3901440" cy="2926080"/>
          </a:xfrm>
          <a:prstGeom prst="rect">
            <a:avLst/>
          </a:prstGeom>
        </p:spPr>
      </p:pic>
      <p:pic>
        <p:nvPicPr>
          <p:cNvPr id="23" name="Image 22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BFCB8C7F-28E4-E684-A3CE-86A42035A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" y="3853186"/>
            <a:ext cx="3901440" cy="292608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5A571B1-4581-837F-AAEF-B88F46AFDE41}"/>
              </a:ext>
            </a:extLst>
          </p:cNvPr>
          <p:cNvSpPr txBox="1"/>
          <p:nvPr/>
        </p:nvSpPr>
        <p:spPr>
          <a:xfrm>
            <a:off x="-30480" y="54892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D116838-2EBD-8F69-EC2F-5BE3342FFECB}"/>
              </a:ext>
            </a:extLst>
          </p:cNvPr>
          <p:cNvSpPr txBox="1"/>
          <p:nvPr/>
        </p:nvSpPr>
        <p:spPr>
          <a:xfrm>
            <a:off x="3982720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2C7727-980C-8A1B-2E14-0E6B075A3594}"/>
              </a:ext>
            </a:extLst>
          </p:cNvPr>
          <p:cNvSpPr txBox="1"/>
          <p:nvPr/>
        </p:nvSpPr>
        <p:spPr>
          <a:xfrm>
            <a:off x="7976483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</p:spTree>
    <p:extLst>
      <p:ext uri="{BB962C8B-B14F-4D97-AF65-F5344CB8AC3E}">
        <p14:creationId xmlns:p14="http://schemas.microsoft.com/office/powerpoint/2010/main" val="415403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EA345-421E-46B6-10E9-EDE808D9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3B73DFB-A049-19A5-A9DA-836F3112CCB6}"/>
              </a:ext>
            </a:extLst>
          </p:cNvPr>
          <p:cNvSpPr txBox="1"/>
          <p:nvPr/>
        </p:nvSpPr>
        <p:spPr>
          <a:xfrm>
            <a:off x="1228195" y="110864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FC 250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12D4AF-7757-541B-49D9-2493206FEA20}"/>
              </a:ext>
            </a:extLst>
          </p:cNvPr>
          <p:cNvSpPr txBox="1"/>
          <p:nvPr/>
        </p:nvSpPr>
        <p:spPr>
          <a:xfrm>
            <a:off x="1654789" y="788938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pic>
        <p:nvPicPr>
          <p:cNvPr id="4" name="Image 3" descr="Une image contenant habits, tissu, motif&#10;&#10;Description générée automatiquement">
            <a:extLst>
              <a:ext uri="{FF2B5EF4-FFF2-40B4-BE49-F238E27FC236}">
                <a16:creationId xmlns:a16="http://schemas.microsoft.com/office/drawing/2014/main" id="{FA41B976-740A-A0BF-CF75-478B4038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95" y="825921"/>
            <a:ext cx="3901440" cy="2926080"/>
          </a:xfrm>
          <a:prstGeom prst="rect">
            <a:avLst/>
          </a:prstGeom>
        </p:spPr>
      </p:pic>
      <p:pic>
        <p:nvPicPr>
          <p:cNvPr id="8" name="Image 7" descr="Une image contenant reflet&#10;&#10;Description générée automatiquement avec une confiance faible">
            <a:extLst>
              <a:ext uri="{FF2B5EF4-FFF2-40B4-BE49-F238E27FC236}">
                <a16:creationId xmlns:a16="http://schemas.microsoft.com/office/drawing/2014/main" id="{77E79AAD-1A70-AD86-DB54-2D39D117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0" y="3848973"/>
            <a:ext cx="3901440" cy="2926080"/>
          </a:xfrm>
          <a:prstGeom prst="rect">
            <a:avLst/>
          </a:prstGeom>
        </p:spPr>
      </p:pic>
      <p:pic>
        <p:nvPicPr>
          <p:cNvPr id="11" name="Image 10" descr="Une image contenant habits, motif, tissu&#10;&#10;Description générée automatiquement">
            <a:extLst>
              <a:ext uri="{FF2B5EF4-FFF2-40B4-BE49-F238E27FC236}">
                <a16:creationId xmlns:a16="http://schemas.microsoft.com/office/drawing/2014/main" id="{D1163FBF-6381-6C9D-9281-E6C4566B9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95" y="3848973"/>
            <a:ext cx="3901440" cy="2926080"/>
          </a:xfrm>
          <a:prstGeom prst="rect">
            <a:avLst/>
          </a:prstGeom>
        </p:spPr>
      </p:pic>
      <p:pic>
        <p:nvPicPr>
          <p:cNvPr id="14" name="Image 13" descr="Une image contenant habits, tissu, motif&#10;&#10;Description générée automatiquement">
            <a:extLst>
              <a:ext uri="{FF2B5EF4-FFF2-40B4-BE49-F238E27FC236}">
                <a16:creationId xmlns:a16="http://schemas.microsoft.com/office/drawing/2014/main" id="{1813C989-E5AF-3C42-010A-4CFE41112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0" y="825921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6628D-31A8-52B3-A842-9E054235A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A730A39-0F5E-0809-984F-0866B58DB1AB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PDS 1183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171270-37E2-0762-F8A0-62785104C0CB}"/>
              </a:ext>
            </a:extLst>
          </p:cNvPr>
          <p:cNvSpPr txBox="1"/>
          <p:nvPr/>
        </p:nvSpPr>
        <p:spPr>
          <a:xfrm>
            <a:off x="2357120" y="43158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pic>
        <p:nvPicPr>
          <p:cNvPr id="9" name="Image 8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399EC11B-64E1-0506-D5EF-C8B80D48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2" y="708584"/>
            <a:ext cx="3901440" cy="2926080"/>
          </a:xfrm>
          <a:prstGeom prst="rect">
            <a:avLst/>
          </a:prstGeom>
        </p:spPr>
      </p:pic>
      <p:pic>
        <p:nvPicPr>
          <p:cNvPr id="12" name="Image 11" descr="Une image contenant sol, gravier, gris, plein air&#10;&#10;Description générée automatiquement">
            <a:extLst>
              <a:ext uri="{FF2B5EF4-FFF2-40B4-BE49-F238E27FC236}">
                <a16:creationId xmlns:a16="http://schemas.microsoft.com/office/drawing/2014/main" id="{C00467F2-8256-3A99-E1CC-A4A0F5C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717436"/>
            <a:ext cx="3901440" cy="2926080"/>
          </a:xfrm>
          <a:prstGeom prst="rect">
            <a:avLst/>
          </a:prstGeom>
        </p:spPr>
      </p:pic>
      <p:pic>
        <p:nvPicPr>
          <p:cNvPr id="18" name="Image 17" descr="Une image contenant sol, gravier, plein air, Galet&#10;&#10;Description générée automatiquement">
            <a:extLst>
              <a:ext uri="{FF2B5EF4-FFF2-40B4-BE49-F238E27FC236}">
                <a16:creationId xmlns:a16="http://schemas.microsoft.com/office/drawing/2014/main" id="{17CBBC0F-C655-97B1-F71C-DD6B1B523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2" y="3686772"/>
            <a:ext cx="3901440" cy="2926080"/>
          </a:xfrm>
          <a:prstGeom prst="rect">
            <a:avLst/>
          </a:prstGeom>
        </p:spPr>
      </p:pic>
      <p:pic>
        <p:nvPicPr>
          <p:cNvPr id="20" name="Image 19" descr="Une image contenant plein air, nature&#10;&#10;Description générée automatiquement avec une confiance faible">
            <a:extLst>
              <a:ext uri="{FF2B5EF4-FFF2-40B4-BE49-F238E27FC236}">
                <a16:creationId xmlns:a16="http://schemas.microsoft.com/office/drawing/2014/main" id="{3EDFCD2B-B561-6406-7281-4F137095F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3686772"/>
            <a:ext cx="3901440" cy="29260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F57B3F3-6E48-5215-062E-CE3B9FF5D063}"/>
              </a:ext>
            </a:extLst>
          </p:cNvPr>
          <p:cNvSpPr txBox="1"/>
          <p:nvPr/>
        </p:nvSpPr>
        <p:spPr>
          <a:xfrm>
            <a:off x="6715760" y="440437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</p:spTree>
    <p:extLst>
      <p:ext uri="{BB962C8B-B14F-4D97-AF65-F5344CB8AC3E}">
        <p14:creationId xmlns:p14="http://schemas.microsoft.com/office/powerpoint/2010/main" val="190917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398A3-60A8-8A5A-C7F5-81CDC1A5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E6078DC-7D63-312A-1A64-F60766A18D90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PDS 1183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443201-D84F-CB55-81F9-4AF658776CF7}"/>
              </a:ext>
            </a:extLst>
          </p:cNvPr>
          <p:cNvSpPr txBox="1"/>
          <p:nvPr/>
        </p:nvSpPr>
        <p:spPr>
          <a:xfrm>
            <a:off x="2377440" y="558727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6DE9CE-CDD8-261D-50B8-6E3DEE5D199F}"/>
              </a:ext>
            </a:extLst>
          </p:cNvPr>
          <p:cNvSpPr txBox="1"/>
          <p:nvPr/>
        </p:nvSpPr>
        <p:spPr>
          <a:xfrm>
            <a:off x="6396000" y="523040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pic>
        <p:nvPicPr>
          <p:cNvPr id="3" name="Image 2" descr="Une image contenant mélange, sol, plein air&#10;&#10;Le contenu généré par l’IA peut être incorrect.">
            <a:extLst>
              <a:ext uri="{FF2B5EF4-FFF2-40B4-BE49-F238E27FC236}">
                <a16:creationId xmlns:a16="http://schemas.microsoft.com/office/drawing/2014/main" id="{2D32299B-32F4-7E00-53F6-B329BA806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20" y="804465"/>
            <a:ext cx="3901440" cy="2926080"/>
          </a:xfrm>
          <a:prstGeom prst="rect">
            <a:avLst/>
          </a:prstGeom>
        </p:spPr>
      </p:pic>
      <p:pic>
        <p:nvPicPr>
          <p:cNvPr id="6" name="Image 5" descr="Une image contenant sol, gravier, Galet, rocher&#10;&#10;Le contenu généré par l’IA peut être incorrect.">
            <a:extLst>
              <a:ext uri="{FF2B5EF4-FFF2-40B4-BE49-F238E27FC236}">
                <a16:creationId xmlns:a16="http://schemas.microsoft.com/office/drawing/2014/main" id="{0456897E-5D59-9A34-714E-8974BD62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0" y="800039"/>
            <a:ext cx="3901440" cy="2926080"/>
          </a:xfrm>
          <a:prstGeom prst="rect">
            <a:avLst/>
          </a:prstGeom>
        </p:spPr>
      </p:pic>
      <p:pic>
        <p:nvPicPr>
          <p:cNvPr id="8" name="Image 7" descr="Une image contenant sol, plein air&#10;&#10;Le contenu généré par l’IA peut être incorrect.">
            <a:extLst>
              <a:ext uri="{FF2B5EF4-FFF2-40B4-BE49-F238E27FC236}">
                <a16:creationId xmlns:a16="http://schemas.microsoft.com/office/drawing/2014/main" id="{7058009A-6DC5-E5FC-E140-579DC321E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20" y="3817574"/>
            <a:ext cx="3901440" cy="2926080"/>
          </a:xfrm>
          <a:prstGeom prst="rect">
            <a:avLst/>
          </a:prstGeom>
        </p:spPr>
      </p:pic>
      <p:pic>
        <p:nvPicPr>
          <p:cNvPr id="11" name="Image 10" descr="Une image contenant sol, gravier, Galet, rocher&#10;&#10;Le contenu généré par l’IA peut être incorrect.">
            <a:extLst>
              <a:ext uri="{FF2B5EF4-FFF2-40B4-BE49-F238E27FC236}">
                <a16:creationId xmlns:a16="http://schemas.microsoft.com/office/drawing/2014/main" id="{A695F3DD-E1D8-1DF0-63DB-9668FB0E7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0" y="3817574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5E31-448F-E6B3-79B5-29999D24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39AED7-1946-AD22-22C2-1767CCE62506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CBH LPCS 60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30048DC-1503-EB02-A35C-71B516020967}"/>
              </a:ext>
            </a:extLst>
          </p:cNvPr>
          <p:cNvSpPr txBox="1"/>
          <p:nvPr/>
        </p:nvSpPr>
        <p:spPr>
          <a:xfrm>
            <a:off x="-30480" y="54892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C19F91-D54A-5C99-EAF6-3E0A63ED72BC}"/>
              </a:ext>
            </a:extLst>
          </p:cNvPr>
          <p:cNvSpPr txBox="1"/>
          <p:nvPr/>
        </p:nvSpPr>
        <p:spPr>
          <a:xfrm>
            <a:off x="3982720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E39D61E-DD1A-E8A4-B9E9-5C18BA4F763C}"/>
              </a:ext>
            </a:extLst>
          </p:cNvPr>
          <p:cNvSpPr txBox="1"/>
          <p:nvPr/>
        </p:nvSpPr>
        <p:spPr>
          <a:xfrm>
            <a:off x="7976483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pic>
        <p:nvPicPr>
          <p:cNvPr id="3" name="Image 2" descr="Une image contenant sol, gravier, Galet, rocher&#10;&#10;Le contenu généré par l’IA peut être incorrect.">
            <a:extLst>
              <a:ext uri="{FF2B5EF4-FFF2-40B4-BE49-F238E27FC236}">
                <a16:creationId xmlns:a16="http://schemas.microsoft.com/office/drawing/2014/main" id="{E285EADE-420D-04E4-DF52-53F89A6B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17" y="3774814"/>
            <a:ext cx="3901440" cy="2926080"/>
          </a:xfrm>
          <a:prstGeom prst="rect">
            <a:avLst/>
          </a:prstGeom>
        </p:spPr>
      </p:pic>
      <p:pic>
        <p:nvPicPr>
          <p:cNvPr id="7" name="Image 6" descr="Une image contenant sol, gris, gravier, plein air&#10;&#10;Le contenu généré par l’IA peut être incorrect.">
            <a:extLst>
              <a:ext uri="{FF2B5EF4-FFF2-40B4-BE49-F238E27FC236}">
                <a16:creationId xmlns:a16="http://schemas.microsoft.com/office/drawing/2014/main" id="{39618B91-2725-D56D-67D4-C7E559C2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3774814"/>
            <a:ext cx="3901440" cy="2926080"/>
          </a:xfrm>
          <a:prstGeom prst="rect">
            <a:avLst/>
          </a:prstGeom>
        </p:spPr>
      </p:pic>
      <p:pic>
        <p:nvPicPr>
          <p:cNvPr id="10" name="Image 9" descr="Une image contenant habits, tissu, gris, sol&#10;&#10;Le contenu généré par l’IA peut être incorrect.">
            <a:extLst>
              <a:ext uri="{FF2B5EF4-FFF2-40B4-BE49-F238E27FC236}">
                <a16:creationId xmlns:a16="http://schemas.microsoft.com/office/drawing/2014/main" id="{51789675-6457-172E-F324-D67CB2F1E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3" y="3774814"/>
            <a:ext cx="3901440" cy="2926080"/>
          </a:xfrm>
          <a:prstGeom prst="rect">
            <a:avLst/>
          </a:prstGeom>
        </p:spPr>
      </p:pic>
      <p:pic>
        <p:nvPicPr>
          <p:cNvPr id="13" name="Image 12" descr="Une image contenant sol, gravier, Galet, rocher&#10;&#10;Le contenu généré par l’IA peut être incorrect.">
            <a:extLst>
              <a:ext uri="{FF2B5EF4-FFF2-40B4-BE49-F238E27FC236}">
                <a16:creationId xmlns:a16="http://schemas.microsoft.com/office/drawing/2014/main" id="{551D1919-FB0B-E40B-4B44-76A4A53E0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17" y="757553"/>
            <a:ext cx="3901440" cy="2926080"/>
          </a:xfrm>
          <a:prstGeom prst="rect">
            <a:avLst/>
          </a:prstGeom>
        </p:spPr>
      </p:pic>
      <p:pic>
        <p:nvPicPr>
          <p:cNvPr id="16" name="Image 15" descr="Une image contenant sol, gravier, gris, plein air&#10;&#10;Le contenu généré par l’IA peut être incorrect.">
            <a:extLst>
              <a:ext uri="{FF2B5EF4-FFF2-40B4-BE49-F238E27FC236}">
                <a16:creationId xmlns:a16="http://schemas.microsoft.com/office/drawing/2014/main" id="{D06FCC0A-56C1-9B38-53FA-20E3FA906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786339"/>
            <a:ext cx="3901440" cy="2926080"/>
          </a:xfrm>
          <a:prstGeom prst="rect">
            <a:avLst/>
          </a:prstGeom>
        </p:spPr>
      </p:pic>
      <p:pic>
        <p:nvPicPr>
          <p:cNvPr id="21" name="Image 20" descr="Une image contenant gris, tissu, sol&#10;&#10;Le contenu généré par l’IA peut être incorrect.">
            <a:extLst>
              <a:ext uri="{FF2B5EF4-FFF2-40B4-BE49-F238E27FC236}">
                <a16:creationId xmlns:a16="http://schemas.microsoft.com/office/drawing/2014/main" id="{D4A4B943-876E-0FA0-7519-A6A5664A2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3" y="757553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9320-92F8-D9F9-3522-D5F9C7BA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221811B-CB50-7A79-D3BD-F2EF08D56228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micronisé ( V679 )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BE8B88-670D-88F0-A185-C0878493301C}"/>
              </a:ext>
            </a:extLst>
          </p:cNvPr>
          <p:cNvSpPr txBox="1"/>
          <p:nvPr/>
        </p:nvSpPr>
        <p:spPr>
          <a:xfrm>
            <a:off x="-30480" y="54892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F415CCD-A4DE-BCCA-77D7-FBFB6E4EFF2B}"/>
              </a:ext>
            </a:extLst>
          </p:cNvPr>
          <p:cNvSpPr txBox="1"/>
          <p:nvPr/>
        </p:nvSpPr>
        <p:spPr>
          <a:xfrm>
            <a:off x="3982720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8DCCCD-9FD2-E1C6-63E3-8087B0F97F3B}"/>
              </a:ext>
            </a:extLst>
          </p:cNvPr>
          <p:cNvSpPr txBox="1"/>
          <p:nvPr/>
        </p:nvSpPr>
        <p:spPr>
          <a:xfrm>
            <a:off x="7976483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pic>
        <p:nvPicPr>
          <p:cNvPr id="13" name="Image 12" descr="Une image contenant capture d’écran, nature, bâtiment, rocher&#10;&#10;Description générée automatiquement">
            <a:extLst>
              <a:ext uri="{FF2B5EF4-FFF2-40B4-BE49-F238E27FC236}">
                <a16:creationId xmlns:a16="http://schemas.microsoft.com/office/drawing/2014/main" id="{AC1EDCE8-BD4A-4D9D-1E29-E5BB7B3BA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98" y="838183"/>
            <a:ext cx="3901440" cy="2926080"/>
          </a:xfrm>
          <a:prstGeom prst="rect">
            <a:avLst/>
          </a:prstGeom>
        </p:spPr>
      </p:pic>
      <p:pic>
        <p:nvPicPr>
          <p:cNvPr id="16" name="Image 15" descr="Une image contenant sol, gravier, Galet, nature&#10;&#10;Description générée automatiquement">
            <a:extLst>
              <a:ext uri="{FF2B5EF4-FFF2-40B4-BE49-F238E27FC236}">
                <a16:creationId xmlns:a16="http://schemas.microsoft.com/office/drawing/2014/main" id="{4A524FCB-7238-CCEF-BE23-4C3017266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99" y="838183"/>
            <a:ext cx="3901440" cy="2926080"/>
          </a:xfrm>
          <a:prstGeom prst="rect">
            <a:avLst/>
          </a:prstGeom>
        </p:spPr>
      </p:pic>
      <p:pic>
        <p:nvPicPr>
          <p:cNvPr id="21" name="Image 20" descr="Une image contenant sol, gravier, Galet, rocher&#10;&#10;Description générée automatiquement">
            <a:extLst>
              <a:ext uri="{FF2B5EF4-FFF2-40B4-BE49-F238E27FC236}">
                <a16:creationId xmlns:a16="http://schemas.microsoft.com/office/drawing/2014/main" id="{2E2C9539-83AC-32FD-FD6B-872E2769F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" y="838183"/>
            <a:ext cx="3901440" cy="2926080"/>
          </a:xfrm>
          <a:prstGeom prst="rect">
            <a:avLst/>
          </a:prstGeom>
        </p:spPr>
      </p:pic>
      <p:pic>
        <p:nvPicPr>
          <p:cNvPr id="25" name="Image 24" descr="Une image contenant capture d’écran, gris, nature&#10;&#10;Description générée automatiquement">
            <a:extLst>
              <a:ext uri="{FF2B5EF4-FFF2-40B4-BE49-F238E27FC236}">
                <a16:creationId xmlns:a16="http://schemas.microsoft.com/office/drawing/2014/main" id="{6846E357-7F2C-939D-3149-CCC50ED2A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98" y="3848313"/>
            <a:ext cx="3901440" cy="2926080"/>
          </a:xfrm>
          <a:prstGeom prst="rect">
            <a:avLst/>
          </a:prstGeom>
        </p:spPr>
      </p:pic>
      <p:pic>
        <p:nvPicPr>
          <p:cNvPr id="27" name="Image 26" descr="Une image contenant sol, gravier, Galet, plein air&#10;&#10;Description générée automatiquement">
            <a:extLst>
              <a:ext uri="{FF2B5EF4-FFF2-40B4-BE49-F238E27FC236}">
                <a16:creationId xmlns:a16="http://schemas.microsoft.com/office/drawing/2014/main" id="{854E5A9E-6462-5FCB-3A08-003BA14BC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99" y="3848313"/>
            <a:ext cx="3901440" cy="2926080"/>
          </a:xfrm>
          <a:prstGeom prst="rect">
            <a:avLst/>
          </a:prstGeom>
        </p:spPr>
      </p:pic>
      <p:pic>
        <p:nvPicPr>
          <p:cNvPr id="29" name="Image 28" descr="Une image contenant sol, gravier, Galet, gris&#10;&#10;Description générée automatiquement">
            <a:extLst>
              <a:ext uri="{FF2B5EF4-FFF2-40B4-BE49-F238E27FC236}">
                <a16:creationId xmlns:a16="http://schemas.microsoft.com/office/drawing/2014/main" id="{ED69FF0D-EF5A-3E9D-5AF5-228E1F5EE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" y="3848313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0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7B31-956D-1F3B-329B-1B8664FB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4586776-8B81-368A-5992-491C97ACA75E}"/>
              </a:ext>
            </a:extLst>
          </p:cNvPr>
          <p:cNvSpPr txBox="1"/>
          <p:nvPr/>
        </p:nvSpPr>
        <p:spPr>
          <a:xfrm>
            <a:off x="1228195" y="114346"/>
            <a:ext cx="9735609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Coke MUCO 0-75 µm ( V680 )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6618D1A-AAFF-90ED-3424-4997D50DEA18}"/>
              </a:ext>
            </a:extLst>
          </p:cNvPr>
          <p:cNvSpPr txBox="1"/>
          <p:nvPr/>
        </p:nvSpPr>
        <p:spPr>
          <a:xfrm>
            <a:off x="-30480" y="548922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B444A89-8F73-CDB5-2FA1-1E2AF345544F}"/>
              </a:ext>
            </a:extLst>
          </p:cNvPr>
          <p:cNvSpPr txBox="1"/>
          <p:nvPr/>
        </p:nvSpPr>
        <p:spPr>
          <a:xfrm>
            <a:off x="3982720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200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014E0C-D42E-DD75-DF20-C44B9BA6FEF3}"/>
              </a:ext>
            </a:extLst>
          </p:cNvPr>
          <p:cNvSpPr txBox="1"/>
          <p:nvPr/>
        </p:nvSpPr>
        <p:spPr>
          <a:xfrm>
            <a:off x="7976483" y="538125"/>
            <a:ext cx="661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X 600</a:t>
            </a:r>
          </a:p>
        </p:txBody>
      </p:sp>
      <p:pic>
        <p:nvPicPr>
          <p:cNvPr id="3" name="Image 2" descr="Une image contenant sol, gravier, gris, plein air&#10;&#10;Description générée automatiquement">
            <a:extLst>
              <a:ext uri="{FF2B5EF4-FFF2-40B4-BE49-F238E27FC236}">
                <a16:creationId xmlns:a16="http://schemas.microsoft.com/office/drawing/2014/main" id="{366F1360-155D-E4CF-AAEA-D1DC9DF6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3" y="815124"/>
            <a:ext cx="3901440" cy="2926080"/>
          </a:xfrm>
          <a:prstGeom prst="rect">
            <a:avLst/>
          </a:prstGeom>
        </p:spPr>
      </p:pic>
      <p:pic>
        <p:nvPicPr>
          <p:cNvPr id="6" name="Image 5" descr="Une image contenant sol, plein air, gravier, feuille&#10;&#10;Description générée automatiquement">
            <a:extLst>
              <a:ext uri="{FF2B5EF4-FFF2-40B4-BE49-F238E27FC236}">
                <a16:creationId xmlns:a16="http://schemas.microsoft.com/office/drawing/2014/main" id="{4E80A43A-E2EF-446C-8EAD-8ADAD011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3848313"/>
            <a:ext cx="3901440" cy="2926080"/>
          </a:xfrm>
          <a:prstGeom prst="rect">
            <a:avLst/>
          </a:prstGeom>
        </p:spPr>
      </p:pic>
      <p:pic>
        <p:nvPicPr>
          <p:cNvPr id="8" name="Image 7" descr="Une image contenant sol, rocher&#10;&#10;Description générée automatiquement">
            <a:extLst>
              <a:ext uri="{FF2B5EF4-FFF2-40B4-BE49-F238E27FC236}">
                <a16:creationId xmlns:a16="http://schemas.microsoft.com/office/drawing/2014/main" id="{73A76B55-1DDA-1D95-9CC8-987BFA615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46" y="815124"/>
            <a:ext cx="3901440" cy="2926080"/>
          </a:xfrm>
          <a:prstGeom prst="rect">
            <a:avLst/>
          </a:prstGeom>
        </p:spPr>
      </p:pic>
      <p:pic>
        <p:nvPicPr>
          <p:cNvPr id="10" name="Image 9" descr="Une image contenant sol, plein air, rocher, nature&#10;&#10;Description générée automatiquement">
            <a:extLst>
              <a:ext uri="{FF2B5EF4-FFF2-40B4-BE49-F238E27FC236}">
                <a16:creationId xmlns:a16="http://schemas.microsoft.com/office/drawing/2014/main" id="{4E97D255-BE6B-2C47-8AF6-EE8298D49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46" y="3848313"/>
            <a:ext cx="3901440" cy="2926080"/>
          </a:xfrm>
          <a:prstGeom prst="rect">
            <a:avLst/>
          </a:prstGeom>
        </p:spPr>
      </p:pic>
      <p:pic>
        <p:nvPicPr>
          <p:cNvPr id="12" name="Image 11" descr="Une image contenant barrière de corail, capture d’écran&#10;&#10;Description générée automatiquement">
            <a:extLst>
              <a:ext uri="{FF2B5EF4-FFF2-40B4-BE49-F238E27FC236}">
                <a16:creationId xmlns:a16="http://schemas.microsoft.com/office/drawing/2014/main" id="{20BC3ABF-F079-E94D-D571-33A7765C4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97" y="3848313"/>
            <a:ext cx="3901440" cy="2926080"/>
          </a:xfrm>
          <a:prstGeom prst="rect">
            <a:avLst/>
          </a:prstGeom>
        </p:spPr>
      </p:pic>
      <p:pic>
        <p:nvPicPr>
          <p:cNvPr id="15" name="Image 14" descr="Une image contenant capture d’écran, art, tissu&#10;&#10;Description générée automatiquement">
            <a:extLst>
              <a:ext uri="{FF2B5EF4-FFF2-40B4-BE49-F238E27FC236}">
                <a16:creationId xmlns:a16="http://schemas.microsoft.com/office/drawing/2014/main" id="{110F19CB-1545-CFD3-6905-987846E7BB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97" y="815124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7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74EBF6-0AA8-404B-930F-9978A48F1540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6b7e61cc-f334-469d-aaaf-4a8f5ee00916"/>
    <ds:schemaRef ds:uri="http://purl.org/dc/terms/"/>
    <ds:schemaRef ds:uri="http://schemas.openxmlformats.org/package/2006/metadata/core-properties"/>
    <ds:schemaRef ds:uri="88e67724-b914-4ddb-a3ed-c03f4903171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2177</TotalTime>
  <Words>487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Thème AVOCarbon</vt:lpstr>
      <vt:lpstr>Micrographies comparatives sur Coke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Yannick PECOUL</cp:lastModifiedBy>
  <cp:revision>135</cp:revision>
  <cp:lastPrinted>2024-06-03T13:32:19Z</cp:lastPrinted>
  <dcterms:created xsi:type="dcterms:W3CDTF">2023-07-17T08:30:08Z</dcterms:created>
  <dcterms:modified xsi:type="dcterms:W3CDTF">2026-02-06T08:59:01Z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